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7" r:id="rId5"/>
    <p:sldId id="258" r:id="rId6"/>
    <p:sldId id="286" r:id="rId7"/>
    <p:sldId id="287" r:id="rId8"/>
    <p:sldId id="268" r:id="rId9"/>
    <p:sldId id="267" r:id="rId10"/>
    <p:sldId id="279" r:id="rId11"/>
    <p:sldId id="269" r:id="rId12"/>
    <p:sldId id="276" r:id="rId13"/>
    <p:sldId id="281" r:id="rId14"/>
    <p:sldId id="282" r:id="rId15"/>
    <p:sldId id="283" r:id="rId16"/>
    <p:sldId id="270" r:id="rId17"/>
    <p:sldId id="284" r:id="rId18"/>
    <p:sldId id="285" r:id="rId19"/>
    <p:sldId id="260" r:id="rId20"/>
    <p:sldId id="271" r:id="rId21"/>
    <p:sldId id="261" r:id="rId22"/>
    <p:sldId id="272" r:id="rId23"/>
    <p:sldId id="274" r:id="rId24"/>
    <p:sldId id="275" r:id="rId25"/>
    <p:sldId id="278" r:id="rId26"/>
    <p:sldId id="265" r:id="rId27"/>
    <p:sldId id="288" r:id="rId28"/>
    <p:sldId id="277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F761F-FD64-4E9A-939F-67E1D08BDF94}" v="138" dt="2025-01-20T20:43:10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26648" autoAdjust="0"/>
  </p:normalViewPr>
  <p:slideViewPr>
    <p:cSldViewPr snapToGrid="0" showGuides="1">
      <p:cViewPr varScale="1">
        <p:scale>
          <a:sx n="55" d="100"/>
          <a:sy n="55" d="100"/>
        </p:scale>
        <p:origin x="1028" y="40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93545-F827-6DE0-9859-CC88F9E2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33E1B-5FE7-3858-668C-C9446E3E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43C4E-C286-F0F1-6421-2DBAA2C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Chng, Zhe Ming. “Using Normalization Layers to Improve Deep Learning Models.”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Mastery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June 2022, machinelearningmastery.com/using-normalization-layers-to-improve-deep-learning-models/.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“What Is a Model Architecture? - </a:t>
            </a: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Www.hopsworks.ai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www.hopsworks.ai/dictionary/model-architecture.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Waiss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Sulaf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“Normalizing a Image Dataset for CNN ? | ResearchGate.”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2023, www.researchgate.net/post/Normalizing_a_image_dataset_for_CNN.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950B-7E70-F293-A592-39AEF323A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6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FC0F-9A49-A7AC-A363-C7639399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53ABD-1E0B-633B-93C6-8E4A294B4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254B0-A680-BBEF-A75D-F436CCBA2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“Why Do We Use Both Validation Set and Test Set?”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13 Feb. 2024, www.geeksforgeeks.org/why-do-we-use-both-validation-set-and-test-set/.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“Training and Validation Loss in Deep Learning.”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18 Sept. 2024, www.geeksforgeeks.org/training-and-validation-loss-in-deep-learning/.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8F510-DC19-C661-880F-C405A539D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13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080C-CE05-231D-1977-3FDB570F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6313A-BA60-F098-4BF7-513DE2B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ADD57-4DFA-B55C-0C5E-4D9AD6D52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“Why Do We Use Both Validation Set and Test Set?”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13 Feb. 2024, www.geeksforgeeks.org/why-do-we-use-both-validation-set-and-test-set/.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“Training and Validation Loss in Deep Learning.”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18 Sept. 2024, www.geeksforgeeks.org/training-and-validation-loss-in-deep-learning/.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D2BB-B75B-776B-E3BD-555A22AD9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9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E927-F567-4BDE-D9A4-79F0CDF5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C898B-91DB-9FBC-2798-296306234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EAE52-8513-C8C3-CB9B-468AC4817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“Why Do We Use Both Validation Set and Test Set?”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13 Feb. 2024, www.geeksforgeeks.org/why-do-we-use-both-validation-set-and-test-set/.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“Training and Validation Loss in Deep Learning.” </a:t>
            </a:r>
            <a:r>
              <a:rPr lang="en-GB" sz="18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18 Sept. 2024, www.geeksforgeeks.org/training-and-validation-loss-in-deep-learning/.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E574-7CAF-44E9-7F68-F7534BF90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2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Nekouei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Farzad. “CIFAR-10 Image Classification with CNN.”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Kaggle.com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Kaggle, 19 Aug. 2023, www.kaggle.com/code/farzadnekouei/cifar-10-image-classification-with-cnn#Step-2-%7C-Data-Preparation-and-Exploration. Accessed 19 Jan. 2025.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93B8-64E6-8ADF-21A6-BA3932848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09C00-766A-84A5-77BD-FC129174F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F34FC-345F-329F-440D-8165F0188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D899C-F6A6-F662-9C15-0B222B8FB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37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EB5F-A9C0-65E3-CBC1-C127881C2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EA9E3-452A-4A79-B1BC-5FCD7378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F87AA-811A-E0A4-0378-688CD8E47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C751E-3823-041C-DCB7-36F159CF6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8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0FBA-7DED-3D12-6FFA-D84DE061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94C35-B863-4446-F9D9-06364469E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22366-D4C6-DB94-CA25-545E6902D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30E68-24A8-9BF9-A0F3-03DB998E8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2D18-C271-D450-2CAA-F62AEC1C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D852E-C18B-847F-79C8-37573B91E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AE4AD-FE52-767D-396E-437F94FC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E1B9-966E-7B51-BA92-D7E39E0FE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5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LeCun, Yann, et al. “Deep Learning.”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Nature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vol. 521, no. 7553, May 2015, pp. 436–444, www.nature.com/articles/nature14539, https://doi.org/10.1038/nature14539.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 New Roman" panose="02020603050405020304" pitchFamily="18" charset="0"/>
              </a:rPr>
              <a:t>Image-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effectLst/>
                <a:latin typeface="Times New Roman" panose="02020603050405020304" pitchFamily="18" charset="0"/>
              </a:rPr>
              <a:t>Nagyfi</a:t>
            </a:r>
            <a:r>
              <a:rPr lang="en-GB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</a:rPr>
              <a:t>Richárd</a:t>
            </a:r>
            <a:r>
              <a:rPr lang="en-GB" sz="1800" dirty="0">
                <a:effectLst/>
                <a:latin typeface="Times New Roman" panose="02020603050405020304" pitchFamily="18" charset="0"/>
              </a:rPr>
              <a:t>. “The Differences between Artificial and Biological Neural Networks.” </a:t>
            </a:r>
            <a:r>
              <a:rPr lang="en-GB" sz="1800" i="1" dirty="0">
                <a:effectLst/>
                <a:latin typeface="Times New Roman" panose="02020603050405020304" pitchFamily="18" charset="0"/>
              </a:rPr>
              <a:t>Medium</a:t>
            </a:r>
            <a:r>
              <a:rPr lang="en-GB" sz="1800" dirty="0">
                <a:effectLst/>
                <a:latin typeface="Times New Roman" panose="02020603050405020304" pitchFamily="18" charset="0"/>
              </a:rPr>
              <a:t>, Towards Data Science, 4 Sept. 2018, towardsdatascience.com/the-differences-between-artificial-and-biological-neural-networks-a8b46db828b7.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34C0-5E15-B24A-823A-C0D25B57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45A98-AAA0-30FA-A9D2-8B9AC46C1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F3F82-B54E-1ADE-007C-AC92EE066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31FBE-9E43-2A60-A75F-260EE4E08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21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01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63CAF-A61B-D978-A8BD-8CCE1A0C3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2BDB0-10F4-03A4-194C-C2C5A85CC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72C97-FF6B-1EA0-67C9-871809D2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References:</a:t>
            </a:r>
          </a:p>
          <a:p>
            <a:endParaRPr lang="en-US" dirty="0"/>
          </a:p>
          <a:p>
            <a:endParaRPr lang="en-US" sz="18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Goodfellow, Ian, et al.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 Learning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Cambridge, Massachusetts, The MIT Press, 2016, www.deeplearningbook.org/.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ED974-F9D6-7924-2EBD-0DFA58964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2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377E-2C02-5E22-F406-DD4851AF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171D2-8F10-5DAD-221E-909E2D6E1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6CC305-3C0F-17F5-D462-28A6D3B1E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Ali, Moez. “Introduction to Activation Functions in Neural Networks.” </a:t>
            </a:r>
            <a:r>
              <a:rPr lang="en-GB" sz="12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Datacamp</a:t>
            </a:r>
            <a:r>
              <a:rPr lang="en-GB" sz="1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12 Sept. 2024, www.datacamp.com/tutorial/introduction-to-activation-functions-in-neural-networks?utm_source=google&amp;utm_medium=paid_search&amp;utm_campaignid=19589720824&amp;utm_adgroupid=157156376071&amp;utm_device=c&amp;utm_keyword=&amp;utm_matchtype=&amp;utm_network=g&amp;utm_adpostion=&amp;utm_creative=726015683484&amp;utm_targetid=dsa-2218886984380&amp;utm_loc_interest_ms=&amp;utm_loc_physical_ms=9198559&amp;utm_content=&amp;utm_campaign=230119_1-sea~dsa~tofu_2-b2c_3-row-p2_4-prc_5-na_6-na_7-le_8-pdsh-go_9-nb-e_10-na_11-na-jan25&amp;gad_source=1&amp;gclid=CjwKCAiAnKi8BhB0EiwA58DA4TxsPJDlHOP3Zs9i-dIcgM5knfEuTXRC_b8vtwCMWz-q-aeCPVDfKBoCcBkQAvD_BwE. Accessed 14 Jan. 2025.</a:t>
            </a:r>
            <a:endParaRPr lang="en-GB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“Training and Validation Loss in Deep Learning.” </a:t>
            </a:r>
            <a:r>
              <a:rPr lang="en-GB" sz="12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GB" sz="12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18 Sept. 2024, www.geeksforgeeks.org/training-and-validation-loss-in-deep-learning/.</a:t>
            </a:r>
            <a:endParaRPr lang="en-US" dirty="0"/>
          </a:p>
          <a:p>
            <a:endParaRPr lang="en-US" sz="18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Haydar, Mohammad &amp; Helal, Mustakim &amp; Hossain, Syed. (2018). Sentiment Extraction From Bangla Text : A Character Level Supervised Recurrent Neural Network Approach. 1-4. 10.1109/IC4ME2.2018.8465606.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CE0D-5722-D494-4BC7-DFDC2551B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9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7FB23-F43D-10BF-0F1A-C66C72D2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41174-82B1-265D-68EF-8BD352F7C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38AEC-709B-DEC2-8EDD-EEBA1E887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“What Is a Neural Network? Definition, Working, Types, and Applications in 2022 |.”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Spiceworks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7 Jan. 2025, www.spiceworks.com/tech/artificial-intelligence/articles/what-is-a-neural-network/.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19474-CE4E-B29D-5E30-5221A99B19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3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4C77-3CD4-EE7F-6763-A90F3131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B83C6-F931-610D-CE8B-07854C081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92AF0-4F10-C248-3EA0-FF86A3AB0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Krizhevsky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Alex. “CIFAR-10 and CIFAR-100 Datasets.”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Toronto.edu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2009, www.cs.toronto.edu/~kriz/cifar.html.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2B24-DB52-8DDB-9E4F-D7183E8E1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3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602E8-C5DB-BEC1-CDA4-449F19E1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57392-B683-4BB3-1EF9-BB1A8D98A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5CC38-000C-66C0-EB0F-E72AF78FF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Krizhevsky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Alex. “CIFAR-10 and CIFAR-100 Datasets.”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Toronto.edu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2009, www.cs.toronto.edu/~kriz/cifar.html.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16E52-B6D0-6862-6750-CFDB01B0F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D1EF-84CA-78EE-138E-A00EB164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371D8-8E9B-BDF4-9455-7069C9406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C93E9-28E0-62B9-BF5E-4D56BC6C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Chng, Zhe Ming. “Using Normalization Layers to Improve Deep Learning Models.”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Mastery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June 2022, machinelearningmastery.com/using-normalization-layers-to-improve-deep-learning-models/.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“What Is a Model Architecture? - </a:t>
            </a: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Www.hopsworks.ai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www.hopsworks.ai/dictionary/model-architecture.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Waiss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Sulaf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“Normalizing a Image Dataset for CNN ? | ResearchGate.”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2023, www.researchgate.net/post/Normalizing_a_image_dataset_for_CNN.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F36B-12E0-357A-6647-0A26FB6B3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2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B5B20-8BA8-1B62-87DB-80A9419DB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8355A-5F8B-835B-C0D1-0EB0DD81B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2B688-848E-E826-C2F4-DEDFEB447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Chng, Zhe Ming. “Using Normalization Layers to Improve Deep Learning Models.”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Mastery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June 2022, machinelearningmastery.com/using-normalization-layers-to-improve-deep-learning-models/.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“What Is a Model Architecture? - </a:t>
            </a:r>
            <a:r>
              <a:rPr lang="en-GB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Hopsworks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.” </a:t>
            </a:r>
            <a:r>
              <a:rPr lang="en-GB" sz="18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Www.hopsworks.ai</a:t>
            </a:r>
            <a:r>
              <a:rPr lang="en-GB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www.hopsworks.ai/dictionary/model-architecture.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Waiss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Sulaf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“Normalizing a Image Dataset for CNN ? | ResearchGate.” </a:t>
            </a:r>
            <a:r>
              <a:rPr lang="en-GB" sz="1800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GB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2023, www.researchgate.net/post/Normalizing_a_image_dataset_for_CNN.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9297-3A85-7A1C-84CA-BF5AE2AD6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1453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699982" y="2874801"/>
            <a:ext cx="484570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Neural Network project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421896"/>
            <a:ext cx="35361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By Nima Osman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F1C3-54AA-D90B-7AA8-971D9928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6FDEE648-5FFE-97AA-2A44-DF8A5BF6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785020F-F2A7-6884-AA1D-AECB9001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34" y="-1431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48A5C52-3607-6440-D749-A022AD88A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9427" y="768315"/>
            <a:ext cx="3294275" cy="5321370"/>
            <a:chOff x="8426302" y="1100476"/>
            <a:chExt cx="3083527" cy="457859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2BCA0A-300A-06A2-FA21-573F09D69FA5}"/>
                </a:ext>
              </a:extLst>
            </p:cNvPr>
            <p:cNvSpPr txBox="1"/>
            <p:nvPr/>
          </p:nvSpPr>
          <p:spPr>
            <a:xfrm>
              <a:off x="8426302" y="1100476"/>
              <a:ext cx="3047138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Processing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6C07FB4-5B86-98AA-3C95-D8FC7939437C}"/>
                </a:ext>
              </a:extLst>
            </p:cNvPr>
            <p:cNvSpPr txBox="1"/>
            <p:nvPr/>
          </p:nvSpPr>
          <p:spPr>
            <a:xfrm>
              <a:off x="8462691" y="1882096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NORMALISATION: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D03D585-0916-0B3E-224D-D3E3504484C7}"/>
                </a:ext>
              </a:extLst>
            </p:cNvPr>
            <p:cNvSpPr/>
            <p:nvPr/>
          </p:nvSpPr>
          <p:spPr>
            <a:xfrm>
              <a:off x="8459540" y="2328837"/>
              <a:ext cx="2975669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Pixel value = [0,1]  (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Waiss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, 2023)(Chng, 2022)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3FFF20-BD19-5B53-B333-EE1F57DF621F}"/>
                </a:ext>
              </a:extLst>
            </p:cNvPr>
            <p:cNvSpPr txBox="1"/>
            <p:nvPr/>
          </p:nvSpPr>
          <p:spPr>
            <a:xfrm>
              <a:off x="8462691" y="3084282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AUGMENTATION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F38C9A-E7E3-AB74-ADC4-AD80979B2507}"/>
                </a:ext>
              </a:extLst>
            </p:cNvPr>
            <p:cNvSpPr/>
            <p:nvPr/>
          </p:nvSpPr>
          <p:spPr>
            <a:xfrm>
              <a:off x="8426302" y="3524633"/>
              <a:ext cx="2975669" cy="215443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Random horizontal flipping, rotations, shifts.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Combat overfitting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Improves performance on validation data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6C30D62-1AF0-2BF9-BD41-293D31ABEC63}"/>
                </a:ext>
              </a:extLst>
            </p:cNvPr>
            <p:cNvCxnSpPr>
              <a:cxnSpLocks/>
            </p:cNvCxnSpPr>
            <p:nvPr/>
          </p:nvCxnSpPr>
          <p:spPr>
            <a:xfrm>
              <a:off x="8439092" y="2939734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0EB5F80-08AF-9613-9E58-9C9078130794}"/>
              </a:ext>
            </a:extLst>
          </p:cNvPr>
          <p:cNvSpPr txBox="1"/>
          <p:nvPr/>
        </p:nvSpPr>
        <p:spPr>
          <a:xfrm>
            <a:off x="4115474" y="1797549"/>
            <a:ext cx="3047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463B8-BC4B-C8A2-6896-041B127D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68" y="1920659"/>
            <a:ext cx="7345705" cy="1250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5F762-7E7E-F3FA-9213-937688B9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935" y="3873167"/>
            <a:ext cx="4058216" cy="19910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A4D0E-518F-D92B-3893-529CF6A41BDD}"/>
              </a:ext>
            </a:extLst>
          </p:cNvPr>
          <p:cNvCxnSpPr>
            <a:cxnSpLocks/>
          </p:cNvCxnSpPr>
          <p:nvPr/>
        </p:nvCxnSpPr>
        <p:spPr>
          <a:xfrm>
            <a:off x="334354" y="1483139"/>
            <a:ext cx="33293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7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D6BDF-4D72-A0A3-AB0B-4B18A9E7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25FBA934-4D92-5E5E-CA09-2D6107DD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C56A25C-B9EB-0E14-9652-0D956AC5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0E0699C-C097-8B48-7843-9BCDE52E5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067" y="525028"/>
            <a:ext cx="3432433" cy="6307565"/>
            <a:chOff x="8423127" y="1101184"/>
            <a:chExt cx="3107150" cy="485767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796D668-88E7-469C-1DA1-8C481F43CF7B}"/>
                </a:ext>
              </a:extLst>
            </p:cNvPr>
            <p:cNvSpPr txBox="1"/>
            <p:nvPr/>
          </p:nvSpPr>
          <p:spPr>
            <a:xfrm>
              <a:off x="8483139" y="1101184"/>
              <a:ext cx="3047138" cy="85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 Architecture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521D31-B0A5-EC84-5DC3-B7BF60056D9F}"/>
                </a:ext>
              </a:extLst>
            </p:cNvPr>
            <p:cNvSpPr/>
            <p:nvPr/>
          </p:nvSpPr>
          <p:spPr>
            <a:xfrm>
              <a:off x="8423127" y="1926021"/>
              <a:ext cx="2975669" cy="106977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3 vs 8 layers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Complexity vs overfitting (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Hopswork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, 2021)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9606E96-5183-F659-B429-C1599A61A310}"/>
                </a:ext>
              </a:extLst>
            </p:cNvPr>
            <p:cNvSpPr txBox="1"/>
            <p:nvPr/>
          </p:nvSpPr>
          <p:spPr>
            <a:xfrm>
              <a:off x="8462691" y="3111378"/>
              <a:ext cx="3047138" cy="267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POOLING LAYERS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26DA843-6266-6BA1-A2B0-B2725E59D9A6}"/>
                </a:ext>
              </a:extLst>
            </p:cNvPr>
            <p:cNvSpPr/>
            <p:nvPr/>
          </p:nvSpPr>
          <p:spPr>
            <a:xfrm>
              <a:off x="8462690" y="3407803"/>
              <a:ext cx="2975669" cy="53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Max-pooling layers for each  convolutional layer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5BA416E-D347-F28E-7D60-440B0D20B63A}"/>
                </a:ext>
              </a:extLst>
            </p:cNvPr>
            <p:cNvSpPr txBox="1"/>
            <p:nvPr/>
          </p:nvSpPr>
          <p:spPr>
            <a:xfrm>
              <a:off x="8483139" y="4120172"/>
              <a:ext cx="3047138" cy="53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DROPOUT REGULARISATION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10B4A7E-2577-9904-E5DD-C80502541BB5}"/>
                </a:ext>
              </a:extLst>
            </p:cNvPr>
            <p:cNvSpPr/>
            <p:nvPr/>
          </p:nvSpPr>
          <p:spPr>
            <a:xfrm>
              <a:off x="8462689" y="4621647"/>
              <a:ext cx="2975669" cy="13372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Added dropout layers after dense layers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Balanced dropout rate is necessary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051CE49-22DA-B558-BEA6-A95B0B3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4016674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99C4029-91FB-BC5C-9983-579C87611DA5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2996773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9A8E04E-F5D6-5E6E-895C-909C98020FAA}"/>
              </a:ext>
            </a:extLst>
          </p:cNvPr>
          <p:cNvSpPr txBox="1"/>
          <p:nvPr/>
        </p:nvSpPr>
        <p:spPr>
          <a:xfrm>
            <a:off x="4115474" y="1797549"/>
            <a:ext cx="3047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LAYERS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BD4215-B332-5B81-86EE-4567F1842A31}"/>
              </a:ext>
            </a:extLst>
          </p:cNvPr>
          <p:cNvCxnSpPr>
            <a:cxnSpLocks/>
          </p:cNvCxnSpPr>
          <p:nvPr/>
        </p:nvCxnSpPr>
        <p:spPr>
          <a:xfrm>
            <a:off x="144906" y="1596057"/>
            <a:ext cx="33293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2E3ABFD-058E-BC34-7108-D0673CC2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70" y="2043770"/>
            <a:ext cx="8145012" cy="33151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6D37890-FEA0-F84A-30DD-8CAD0B03C759}"/>
              </a:ext>
            </a:extLst>
          </p:cNvPr>
          <p:cNvSpPr/>
          <p:nvPr/>
        </p:nvSpPr>
        <p:spPr>
          <a:xfrm>
            <a:off x="4819893" y="4866330"/>
            <a:ext cx="1638300" cy="334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E7C18D-7DDF-DD22-C08C-152393F78FD6}"/>
              </a:ext>
            </a:extLst>
          </p:cNvPr>
          <p:cNvSpPr/>
          <p:nvPr/>
        </p:nvSpPr>
        <p:spPr>
          <a:xfrm>
            <a:off x="4966021" y="3352785"/>
            <a:ext cx="2059812" cy="334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1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45C8-9F7C-A02A-76DF-0EBD0366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9A82C2E6-CEAE-5357-37D0-A6683A2F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9211E58-F435-DD3F-BECA-C61C19383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46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CC500C5-0E17-4300-17A1-958F82528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4932" y="835394"/>
            <a:ext cx="3408767" cy="5041970"/>
            <a:chOff x="8462690" y="1066729"/>
            <a:chExt cx="3067587" cy="360859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D39919-7BFF-0A6B-A8AB-7643AB0D0B1B}"/>
                </a:ext>
              </a:extLst>
            </p:cNvPr>
            <p:cNvSpPr txBox="1"/>
            <p:nvPr/>
          </p:nvSpPr>
          <p:spPr>
            <a:xfrm>
              <a:off x="8483139" y="1066729"/>
              <a:ext cx="3047138" cy="436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 rate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92286CF-2F70-FE36-29C8-22AB43B55F3D}"/>
                </a:ext>
              </a:extLst>
            </p:cNvPr>
            <p:cNvSpPr/>
            <p:nvPr/>
          </p:nvSpPr>
          <p:spPr>
            <a:xfrm>
              <a:off x="8462691" y="1758826"/>
              <a:ext cx="2975669" cy="11013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Experiment with different rates 0.1- 0.0001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Adam 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optimiser</a:t>
              </a:r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BD4125-7CFE-0D19-F401-8AE23DD0D705}"/>
                </a:ext>
              </a:extLst>
            </p:cNvPr>
            <p:cNvSpPr txBox="1"/>
            <p:nvPr/>
          </p:nvSpPr>
          <p:spPr>
            <a:xfrm>
              <a:off x="8462691" y="2899706"/>
              <a:ext cx="3047138" cy="272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LIMITATION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504938-3261-6220-E124-F85D19AAEADA}"/>
                </a:ext>
              </a:extLst>
            </p:cNvPr>
            <p:cNvSpPr/>
            <p:nvPr/>
          </p:nvSpPr>
          <p:spPr>
            <a:xfrm>
              <a:off x="8462690" y="3312697"/>
              <a:ext cx="2975669" cy="136262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Manual trail and error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Hyperparameter 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optimisation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methods -  cyclical learning rates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7648328-C9A4-EAF6-07AA-34EDBF1FECEF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2711967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C81D86F3-D87F-C6EC-5957-E43DC3988E92}"/>
              </a:ext>
            </a:extLst>
          </p:cNvPr>
          <p:cNvSpPr txBox="1"/>
          <p:nvPr/>
        </p:nvSpPr>
        <p:spPr>
          <a:xfrm>
            <a:off x="4115474" y="1797549"/>
            <a:ext cx="3047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CONVOLUTIONAL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D7351-3A17-A089-90E9-AA9DE5AD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043" y="2804747"/>
            <a:ext cx="4584999" cy="11032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145956-3D6E-6238-9106-4DAAC9B0B917}"/>
              </a:ext>
            </a:extLst>
          </p:cNvPr>
          <p:cNvCxnSpPr>
            <a:cxnSpLocks/>
          </p:cNvCxnSpPr>
          <p:nvPr/>
        </p:nvCxnSpPr>
        <p:spPr>
          <a:xfrm>
            <a:off x="372210" y="1584739"/>
            <a:ext cx="33293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80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9723C-A6A8-051F-8176-723F53FD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2594B6C3-39B7-E9B4-286E-C0AF9305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7B838CC-210B-3A6E-FA88-9B498EDF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853CB8-5032-6082-601D-76167AC6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3025" y="1015930"/>
            <a:ext cx="3167275" cy="3987870"/>
            <a:chOff x="8426302" y="1100476"/>
            <a:chExt cx="3083527" cy="186519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3642EC-2BDB-A23C-7D00-4FF125E695D3}"/>
                </a:ext>
              </a:extLst>
            </p:cNvPr>
            <p:cNvSpPr txBox="1"/>
            <p:nvPr/>
          </p:nvSpPr>
          <p:spPr>
            <a:xfrm>
              <a:off x="8426302" y="1100476"/>
              <a:ext cx="3047138" cy="7445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Activation function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FA6526-721E-DBA9-05E4-673032DA46C4}"/>
                </a:ext>
              </a:extLst>
            </p:cNvPr>
            <p:cNvSpPr txBox="1"/>
            <p:nvPr/>
          </p:nvSpPr>
          <p:spPr>
            <a:xfrm>
              <a:off x="8462691" y="1629280"/>
              <a:ext cx="3047138" cy="232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ReLU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E360B9B-0D0F-448E-E038-911FDD66975D}"/>
                </a:ext>
              </a:extLst>
            </p:cNvPr>
            <p:cNvSpPr/>
            <p:nvPr/>
          </p:nvSpPr>
          <p:spPr>
            <a:xfrm>
              <a:off x="8459540" y="2034973"/>
              <a:ext cx="2975669" cy="9307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Widely used in CNNs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Dying 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ReLu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(Ali, 2024)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4E106B-A2C3-9E92-3ED5-5C9479AA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27" y="1488584"/>
            <a:ext cx="8049748" cy="351521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D5CC025-A836-7CBB-69D8-AFDE91A21170}"/>
              </a:ext>
            </a:extLst>
          </p:cNvPr>
          <p:cNvSpPr/>
          <p:nvPr/>
        </p:nvSpPr>
        <p:spPr>
          <a:xfrm>
            <a:off x="6667500" y="1799181"/>
            <a:ext cx="1638300" cy="334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09146-3645-3B78-10BD-240FC5E3B0AD}"/>
              </a:ext>
            </a:extLst>
          </p:cNvPr>
          <p:cNvCxnSpPr>
            <a:cxnSpLocks/>
          </p:cNvCxnSpPr>
          <p:nvPr/>
        </p:nvCxnSpPr>
        <p:spPr>
          <a:xfrm>
            <a:off x="385706" y="2761874"/>
            <a:ext cx="31005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26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6FEB-40E7-71E2-BBB2-2CFB9A77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F7F41E0E-6467-7AB3-C796-292130B0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FFC5ADDD-576F-B414-F6FA-9415B9BE8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73007B1-05D7-31B0-C01C-EAF09326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6506" y="1020326"/>
            <a:ext cx="3195694" cy="4961374"/>
            <a:chOff x="8442240" y="1101184"/>
            <a:chExt cx="3088037" cy="284560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AFC6B8-2AE0-DF78-348A-3A4860784C7E}"/>
                </a:ext>
              </a:extLst>
            </p:cNvPr>
            <p:cNvSpPr txBox="1"/>
            <p:nvPr/>
          </p:nvSpPr>
          <p:spPr>
            <a:xfrm>
              <a:off x="8483139" y="1101184"/>
              <a:ext cx="3047138" cy="8558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Loss function and </a:t>
              </a:r>
              <a:r>
                <a:rPr lang="en-US" sz="32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optimiser</a:t>
              </a:r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FD1722-8BF5-2C9D-C86C-5D5696BF0186}"/>
                </a:ext>
              </a:extLst>
            </p:cNvPr>
            <p:cNvSpPr/>
            <p:nvPr/>
          </p:nvSpPr>
          <p:spPr>
            <a:xfrm>
              <a:off x="8462688" y="1873934"/>
              <a:ext cx="2975669" cy="7061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Categorical cross-entropy was used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Adam 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optimiser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 was chosen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C9F6623-1E63-25F0-C827-3F25726BB2FC}"/>
                </a:ext>
              </a:extLst>
            </p:cNvPr>
            <p:cNvSpPr txBox="1"/>
            <p:nvPr/>
          </p:nvSpPr>
          <p:spPr>
            <a:xfrm>
              <a:off x="8483139" y="2830127"/>
              <a:ext cx="3047138" cy="267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CRITIC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2F75D57-53B4-0643-8BA1-C68B837883CB}"/>
                </a:ext>
              </a:extLst>
            </p:cNvPr>
            <p:cNvSpPr/>
            <p:nvPr/>
          </p:nvSpPr>
          <p:spPr>
            <a:xfrm>
              <a:off x="8442240" y="3144456"/>
              <a:ext cx="2975669" cy="8023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Should have experimented with other loss functions or 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optimisers</a:t>
              </a:r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4A99C7B-ED37-C1D3-9E74-97B4CCEE71DD}"/>
                </a:ext>
              </a:extLst>
            </p:cNvPr>
            <p:cNvCxnSpPr>
              <a:cxnSpLocks/>
            </p:cNvCxnSpPr>
            <p:nvPr/>
          </p:nvCxnSpPr>
          <p:spPr>
            <a:xfrm>
              <a:off x="8442240" y="2711915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4AA5AD-ED5F-E366-FF75-6FA14FE7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31" y="3124156"/>
            <a:ext cx="7792537" cy="6096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988EA1-4EC2-6D9C-CBF2-9E0C5D285436}"/>
              </a:ext>
            </a:extLst>
          </p:cNvPr>
          <p:cNvCxnSpPr>
            <a:cxnSpLocks/>
          </p:cNvCxnSpPr>
          <p:nvPr/>
        </p:nvCxnSpPr>
        <p:spPr>
          <a:xfrm>
            <a:off x="415346" y="2164974"/>
            <a:ext cx="31005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7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9DB1-F47E-408E-C6F7-8AF4FFE8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2D36746D-8BE0-6FF6-A580-FFF1C254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3E5DB4E1-5DB5-5079-5454-7B4677B99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E50F19-1E74-55A0-09AB-2634DD67B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8183" y="838130"/>
            <a:ext cx="3315616" cy="3969753"/>
            <a:chOff x="8483139" y="1066729"/>
            <a:chExt cx="3047138" cy="216691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3D4809F-150D-DBEB-0166-A6F8CEE356EC}"/>
                </a:ext>
              </a:extLst>
            </p:cNvPr>
            <p:cNvSpPr txBox="1"/>
            <p:nvPr/>
          </p:nvSpPr>
          <p:spPr>
            <a:xfrm>
              <a:off x="8483139" y="1066729"/>
              <a:ext cx="3047138" cy="743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Evaluation metrics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AFF4864-B09C-4438-4EBE-A7B1490A541A}"/>
                </a:ext>
              </a:extLst>
            </p:cNvPr>
            <p:cNvSpPr/>
            <p:nvPr/>
          </p:nvSpPr>
          <p:spPr>
            <a:xfrm>
              <a:off x="8483139" y="1721628"/>
              <a:ext cx="2975669" cy="15120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Chose validation loss as primary evaluation metric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Initial attempts accuracy = 84% (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Geeksforgeeks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, 2024)</a:t>
              </a:r>
            </a:p>
            <a:p>
              <a:endParaRPr lang="en-US" sz="20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  <a:p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Additional metrics: precision, recall or F1 score (</a:t>
              </a:r>
              <a:r>
                <a:rPr lang="en-US" sz="2000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GeeksforGeeks</a:t>
              </a:r>
              <a:r>
                <a:rPr lang="en-US" sz="2000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, 2024)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92D0D35-3109-8EDD-2B6A-4D0E30CB8967}"/>
              </a:ext>
            </a:extLst>
          </p:cNvPr>
          <p:cNvCxnSpPr>
            <a:cxnSpLocks/>
          </p:cNvCxnSpPr>
          <p:nvPr/>
        </p:nvCxnSpPr>
        <p:spPr>
          <a:xfrm>
            <a:off x="404451" y="1914939"/>
            <a:ext cx="33293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8B7A293-B061-6207-8435-B9FBE4CB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74" y="891563"/>
            <a:ext cx="7053505" cy="2350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A91D9-A72F-8ACA-47CA-633C2A3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8" r="22376"/>
          <a:stretch/>
        </p:blipFill>
        <p:spPr>
          <a:xfrm>
            <a:off x="4511674" y="4289530"/>
            <a:ext cx="7053505" cy="2012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A9CE46-B65D-9555-30D6-F2D12E92042B}"/>
              </a:ext>
            </a:extLst>
          </p:cNvPr>
          <p:cNvSpPr/>
          <p:nvPr/>
        </p:nvSpPr>
        <p:spPr>
          <a:xfrm>
            <a:off x="3747531" y="468798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attempt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93419-7DC0-D22C-6348-4E6E8DE3AD0E}"/>
              </a:ext>
            </a:extLst>
          </p:cNvPr>
          <p:cNvSpPr/>
          <p:nvPr/>
        </p:nvSpPr>
        <p:spPr>
          <a:xfrm>
            <a:off x="3656033" y="3851980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attempt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085C47-6D49-762D-8664-1528C21FDF66}"/>
              </a:ext>
            </a:extLst>
          </p:cNvPr>
          <p:cNvSpPr/>
          <p:nvPr/>
        </p:nvSpPr>
        <p:spPr>
          <a:xfrm>
            <a:off x="7130487" y="2993797"/>
            <a:ext cx="4768287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161A67-3656-24F6-95BF-DB83B2536354}"/>
              </a:ext>
            </a:extLst>
          </p:cNvPr>
          <p:cNvSpPr/>
          <p:nvPr/>
        </p:nvSpPr>
        <p:spPr>
          <a:xfrm>
            <a:off x="7130487" y="5973686"/>
            <a:ext cx="4768287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9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5139211" y="727709"/>
            <a:ext cx="15946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Stackoverflow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390357" y="1146174"/>
            <a:ext cx="1397000" cy="1397000"/>
            <a:chOff x="3438525" y="2143125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510954" y="2684462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8F9A76E-D468-407E-9575-CEACF445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0456" y="2833873"/>
            <a:ext cx="1622371" cy="886038"/>
            <a:chOff x="9665885" y="4224612"/>
            <a:chExt cx="1759508" cy="886038"/>
          </a:xfrm>
        </p:grpSpPr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9695998" y="4224612"/>
              <a:ext cx="17293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UNIT 9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9DE6A47E-C4CC-416D-9C28-3273394521C8}"/>
                </a:ext>
              </a:extLst>
            </p:cNvPr>
            <p:cNvSpPr/>
            <p:nvPr/>
          </p:nvSpPr>
          <p:spPr>
            <a:xfrm>
              <a:off x="9665884" y="4618207"/>
              <a:ext cx="172939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Machine learning module</a:t>
              </a: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ADA542D-B2D5-4962-8376-A598260B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2786" y="3037861"/>
            <a:ext cx="1751213" cy="584200"/>
            <a:chOff x="9695998" y="4649851"/>
            <a:chExt cx="1899241" cy="584200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9865844" y="4649851"/>
              <a:ext cx="17293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Kaggle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BA0C149-973C-4722-BF48-FF9DE9B8BC55}"/>
                </a:ext>
              </a:extLst>
            </p:cNvPr>
            <p:cNvSpPr/>
            <p:nvPr/>
          </p:nvSpPr>
          <p:spPr>
            <a:xfrm>
              <a:off x="9695998" y="4987830"/>
              <a:ext cx="172939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(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Nekouei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, 2023)</a:t>
              </a:r>
            </a:p>
          </p:txBody>
        </p:sp>
      </p:grpSp>
      <p:grpSp>
        <p:nvGrpSpPr>
          <p:cNvPr id="42" name="Group 41" descr="This image is an icon of three people and a globe. ">
            <a:extLst>
              <a:ext uri="{FF2B5EF4-FFF2-40B4-BE49-F238E27FC236}">
                <a16:creationId xmlns:a16="http://schemas.microsoft.com/office/drawing/2014/main" id="{0F9B9E83-7B40-4A58-B9B6-072ADD8AF2AD}"/>
              </a:ext>
            </a:extLst>
          </p:cNvPr>
          <p:cNvGrpSpPr/>
          <p:nvPr/>
        </p:nvGrpSpPr>
        <p:grpSpPr>
          <a:xfrm>
            <a:off x="3157049" y="2834745"/>
            <a:ext cx="1271588" cy="1273175"/>
            <a:chOff x="2690812" y="4162425"/>
            <a:chExt cx="1271588" cy="1273175"/>
          </a:xfrm>
        </p:grpSpPr>
        <p:sp>
          <p:nvSpPr>
            <p:cNvPr id="32" name="Oval 24">
              <a:extLst>
                <a:ext uri="{FF2B5EF4-FFF2-40B4-BE49-F238E27FC236}">
                  <a16:creationId xmlns:a16="http://schemas.microsoft.com/office/drawing/2014/main" id="{16A34343-0998-42BB-80E4-28FB10F8B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EF0E095-962C-4FF0-89AE-50E91D8B01BD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192" name="Freeform 258">
                <a:extLst>
                  <a:ext uri="{FF2B5EF4-FFF2-40B4-BE49-F238E27FC236}">
                    <a16:creationId xmlns:a16="http://schemas.microsoft.com/office/drawing/2014/main" id="{6406E6B6-1167-46C8-948E-C5EF17DA0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259">
                <a:extLst>
                  <a:ext uri="{FF2B5EF4-FFF2-40B4-BE49-F238E27FC236}">
                    <a16:creationId xmlns:a16="http://schemas.microsoft.com/office/drawing/2014/main" id="{72ECCE91-FE4E-4D18-8094-A898EA08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260">
                <a:extLst>
                  <a:ext uri="{FF2B5EF4-FFF2-40B4-BE49-F238E27FC236}">
                    <a16:creationId xmlns:a16="http://schemas.microsoft.com/office/drawing/2014/main" id="{3548F75A-EA11-4316-A1F6-0CAEB6787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5" name="Line 261">
                <a:extLst>
                  <a:ext uri="{FF2B5EF4-FFF2-40B4-BE49-F238E27FC236}">
                    <a16:creationId xmlns:a16="http://schemas.microsoft.com/office/drawing/2014/main" id="{5124F4E9-141F-499A-8EEC-1241D51B2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Line 262">
                <a:extLst>
                  <a:ext uri="{FF2B5EF4-FFF2-40B4-BE49-F238E27FC236}">
                    <a16:creationId xmlns:a16="http://schemas.microsoft.com/office/drawing/2014/main" id="{F8299F61-1975-4EE9-BAB2-3CE9A446F7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7" name="Line 263">
                <a:extLst>
                  <a:ext uri="{FF2B5EF4-FFF2-40B4-BE49-F238E27FC236}">
                    <a16:creationId xmlns:a16="http://schemas.microsoft.com/office/drawing/2014/main" id="{21DCC590-EB7E-4BE9-BE74-8FD7163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8" name="Oval 264">
                <a:extLst>
                  <a:ext uri="{FF2B5EF4-FFF2-40B4-BE49-F238E27FC236}">
                    <a16:creationId xmlns:a16="http://schemas.microsoft.com/office/drawing/2014/main" id="{9DD4333D-6A4C-43A4-873D-73945A8A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9" name="Oval 265">
                <a:extLst>
                  <a:ext uri="{FF2B5EF4-FFF2-40B4-BE49-F238E27FC236}">
                    <a16:creationId xmlns:a16="http://schemas.microsoft.com/office/drawing/2014/main" id="{4BE9E84A-E911-4211-BBA2-3D0BE5875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0" name="Oval 266">
                <a:extLst>
                  <a:ext uri="{FF2B5EF4-FFF2-40B4-BE49-F238E27FC236}">
                    <a16:creationId xmlns:a16="http://schemas.microsoft.com/office/drawing/2014/main" id="{0ECA1A96-AB7F-46A0-88B5-FCD888592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1" name="Freeform 267">
                <a:extLst>
                  <a:ext uri="{FF2B5EF4-FFF2-40B4-BE49-F238E27FC236}">
                    <a16:creationId xmlns:a16="http://schemas.microsoft.com/office/drawing/2014/main" id="{75E1735F-98B1-4E7B-BDDC-FE64527C3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4297327" y="5850468"/>
            <a:ext cx="359734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INSPIRATION AND RESOURCES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0F7E9-B336-4AA1-7D73-8F8EE63A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DD39-C0FB-0F43-4E6D-788F6573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21" y="-136094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Findings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8210A-0C05-5A14-3A7F-391D69CB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659796">
            <a:off x="5159297" y="-1171529"/>
            <a:ext cx="8948964" cy="12105059"/>
            <a:chOff x="4855953" y="-2833465"/>
            <a:chExt cx="8948964" cy="1210505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18C7B4B3-DBDF-A8D1-79E0-83BAB3E0D96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517C984F-9A38-C94C-BDA1-99EB262EF23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6F769509-4C80-DB71-55D1-0B9DD956326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373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0B8C9A86-3574-4A2E-BC62-481A2BE7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21B85DB-181D-46E7-A9DF-F92B1DF0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122745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7313768" y="1459746"/>
            <a:ext cx="4421029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PERFORMANCE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0F4EEC6-F407-4E25-BBB6-C506B28F5A4C}"/>
              </a:ext>
            </a:extLst>
          </p:cNvPr>
          <p:cNvSpPr/>
          <p:nvPr/>
        </p:nvSpPr>
        <p:spPr>
          <a:xfrm>
            <a:off x="7364261" y="2833880"/>
            <a:ext cx="2488295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 ACCURACY EVOLUTION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Improve in accuracy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overfitting</a:t>
            </a:r>
          </a:p>
        </p:txBody>
      </p:sp>
      <p:pic>
        <p:nvPicPr>
          <p:cNvPr id="2" name="Picture 1" descr="A graph of a graph showing the value of a model&#10;&#10;Description automatically generated">
            <a:extLst>
              <a:ext uri="{FF2B5EF4-FFF2-40B4-BE49-F238E27FC236}">
                <a16:creationId xmlns:a16="http://schemas.microsoft.com/office/drawing/2014/main" id="{79330B2E-44CB-A7F8-DBFC-52413C169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093"/>
            <a:ext cx="4087691" cy="327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6FCB59D-8E50-D5E7-2FD0-4FCCD6E4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7" y="3346189"/>
            <a:ext cx="4156295" cy="33340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E35569-6E5C-A578-0D75-D53E50CE59B6}"/>
              </a:ext>
            </a:extLst>
          </p:cNvPr>
          <p:cNvSpPr/>
          <p:nvPr/>
        </p:nvSpPr>
        <p:spPr>
          <a:xfrm>
            <a:off x="7313768" y="4573780"/>
            <a:ext cx="2488295" cy="1261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GRADIENT OF DESCENT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Loss decreases over time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Overfitting</a:t>
            </a:r>
          </a:p>
        </p:txBody>
      </p:sp>
      <p:pic>
        <p:nvPicPr>
          <p:cNvPr id="6" name="Picture 5" descr="A number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128FF88F-3C59-4A99-E085-473FF2DA7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311" y="2476406"/>
            <a:ext cx="2607706" cy="43593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283B6-7970-0B83-E8A7-0215B664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C44F690-D372-6FF2-EC9D-4AD15301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8A802CD-157F-403C-8421-1A13DA15C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9F6D66D8-9F3B-D64E-355A-A7269F21B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9F879FC-6C56-C415-47F3-3F45900D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236886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512E1DE-CEFA-0BEF-B8E0-EFCEB6601B16}"/>
              </a:ext>
            </a:extLst>
          </p:cNvPr>
          <p:cNvSpPr/>
          <p:nvPr/>
        </p:nvSpPr>
        <p:spPr>
          <a:xfrm>
            <a:off x="7313768" y="2194335"/>
            <a:ext cx="2488295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CLASS-WISE PERFORMANCE</a:t>
            </a:r>
          </a:p>
          <a:p>
            <a:endParaRPr lang="en-US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Able to identify positive instances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Able to capture all positive instances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Difference in classes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C04C5-91BA-C6E1-00A3-2268D2FF3D93}"/>
              </a:ext>
            </a:extLst>
          </p:cNvPr>
          <p:cNvSpPr/>
          <p:nvPr/>
        </p:nvSpPr>
        <p:spPr>
          <a:xfrm>
            <a:off x="7313768" y="4975349"/>
            <a:ext cx="2488295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OVERALL PERFORMANCE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Good overall accuracy (0.83)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Consistent performance across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F937A-F46F-2101-FCC7-D6D61AE92353}"/>
              </a:ext>
            </a:extLst>
          </p:cNvPr>
          <p:cNvSpPr txBox="1"/>
          <p:nvPr/>
        </p:nvSpPr>
        <p:spPr>
          <a:xfrm>
            <a:off x="7313768" y="1112503"/>
            <a:ext cx="4421029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 REPORT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F61F5C-AB23-3FDB-CE3F-378F126F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5" y="1838325"/>
            <a:ext cx="538226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Introduction: Neural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2" y="2964336"/>
            <a:ext cx="4201583" cy="1834147"/>
            <a:chOff x="518432" y="2774570"/>
            <a:chExt cx="4201583" cy="18341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2" y="2774570"/>
              <a:ext cx="4201583" cy="923330"/>
              <a:chOff x="518432" y="2933647"/>
              <a:chExt cx="4201583" cy="92333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2" y="306372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0" y="2933647"/>
                <a:ext cx="3536195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Key component of deep learning (LeCun et al., 2015) .</a:t>
                </a:r>
                <a:endParaRPr lang="en-US" sz="2000" b="1" dirty="0"/>
              </a:p>
              <a:p>
                <a:endParaRPr lang="en-US" sz="20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2" y="4300940"/>
              <a:ext cx="4201583" cy="307777"/>
              <a:chOff x="518432" y="4243078"/>
              <a:chExt cx="4201583" cy="307777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2" y="427517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0" y="4243078"/>
                <a:ext cx="353619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Mimic human brain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pic>
        <p:nvPicPr>
          <p:cNvPr id="3074" name="Picture 2" descr="The differences between Artificial and Biological Neural Networks | by  Richard Nagyfi | Towards Data Science">
            <a:extLst>
              <a:ext uri="{FF2B5EF4-FFF2-40B4-BE49-F238E27FC236}">
                <a16:creationId xmlns:a16="http://schemas.microsoft.com/office/drawing/2014/main" id="{1A045B85-A4AA-98D9-A469-73B0A3CA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05" y="2271155"/>
            <a:ext cx="3949700" cy="32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8AA9A-CFC6-335E-83C4-C634C2B6E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B815205-6175-BE60-C14B-058C76A1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21DCD1-1023-A216-D5DA-221A684D8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A7C7C1FE-B2BF-D201-5E46-CB426528C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494ECB6A-E7AE-B38E-0C26-5E7A15D5A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3630501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0A8FAD8-887C-2F49-9E70-13E0F0A93E7C}"/>
              </a:ext>
            </a:extLst>
          </p:cNvPr>
          <p:cNvSpPr/>
          <p:nvPr/>
        </p:nvSpPr>
        <p:spPr>
          <a:xfrm>
            <a:off x="7313768" y="2599449"/>
            <a:ext cx="248829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PERFORMS WELL IN ALL CLASSES</a:t>
            </a:r>
          </a:p>
          <a:p>
            <a:endParaRPr lang="en-US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94FF0-5C7F-2195-F9FA-197B9003CA25}"/>
              </a:ext>
            </a:extLst>
          </p:cNvPr>
          <p:cNvSpPr/>
          <p:nvPr/>
        </p:nvSpPr>
        <p:spPr>
          <a:xfrm>
            <a:off x="7313767" y="3429000"/>
            <a:ext cx="2488295" cy="1261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SOME MISCLASSIFCATIONS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“cat” and “dog”</a:t>
            </a:r>
          </a:p>
          <a:p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Differences across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9EE76-84A5-75E6-7FC8-9554A4691EE0}"/>
              </a:ext>
            </a:extLst>
          </p:cNvPr>
          <p:cNvSpPr txBox="1"/>
          <p:nvPr/>
        </p:nvSpPr>
        <p:spPr>
          <a:xfrm>
            <a:off x="7313768" y="1459746"/>
            <a:ext cx="4421029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CONFUSION MATRIX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34687F2-F086-81CC-D239-BFA7368B5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9" y="1044146"/>
            <a:ext cx="5759450" cy="517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00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5444F-2519-E71C-3A99-90E4D1850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BE065E0-F6F0-D08A-032A-3E103CA6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52738DA-912D-0B04-BDBF-B5C5DD7D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2301A74A-68C1-50E5-5D4A-5713FF2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04893DE-3D43-E3C6-E67A-9DACD3371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4583145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2D4122AD-7974-4DD2-3945-DE0AC3343723}"/>
              </a:ext>
            </a:extLst>
          </p:cNvPr>
          <p:cNvSpPr/>
          <p:nvPr/>
        </p:nvSpPr>
        <p:spPr>
          <a:xfrm>
            <a:off x="7313767" y="3475149"/>
            <a:ext cx="339233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MODEL SUCCESSFULLY IDENTIFIED THE IMAGE DEPICTING A TRUK WITH A HIGH DEGREE OF CONFIDENCE</a:t>
            </a:r>
          </a:p>
          <a:p>
            <a:endParaRPr lang="en-US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BCB9B-9EFA-D246-5BBB-054A52247BC7}"/>
              </a:ext>
            </a:extLst>
          </p:cNvPr>
          <p:cNvSpPr txBox="1"/>
          <p:nvPr/>
        </p:nvSpPr>
        <p:spPr>
          <a:xfrm>
            <a:off x="7313768" y="1459746"/>
            <a:ext cx="4421029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PREDICTION</a:t>
            </a:r>
          </a:p>
        </p:txBody>
      </p:sp>
      <p:pic>
        <p:nvPicPr>
          <p:cNvPr id="2" name="Picture 1" descr="A red truck parked on a road&#10;&#10;Description automatically generated">
            <a:extLst>
              <a:ext uri="{FF2B5EF4-FFF2-40B4-BE49-F238E27FC236}">
                <a16:creationId xmlns:a16="http://schemas.microsoft.com/office/drawing/2014/main" id="{2E478063-A225-A95A-B247-57C25E3B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3" y="1790271"/>
            <a:ext cx="575945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E7FE-8879-1A0E-4A28-FC8163F2A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9EB1A253-2ADD-6EA0-9B36-59EF6E0E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6ABB6-71AB-875B-8EAD-CF281C9457E6}"/>
              </a:ext>
            </a:extLst>
          </p:cNvPr>
          <p:cNvSpPr txBox="1"/>
          <p:nvPr/>
        </p:nvSpPr>
        <p:spPr>
          <a:xfrm>
            <a:off x="726781" y="788338"/>
            <a:ext cx="5585119" cy="1193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CHALLENGES AND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7770A-0003-E7A7-89EE-E47318A07330}"/>
              </a:ext>
            </a:extLst>
          </p:cNvPr>
          <p:cNvSpPr txBox="1"/>
          <p:nvPr/>
        </p:nvSpPr>
        <p:spPr>
          <a:xfrm>
            <a:off x="726781" y="1705451"/>
            <a:ext cx="507711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BALANCING MODEL COMPLEXITY AND GENERALISATION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HYPERPARAMETER TUNING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UNEVEN DISTRIBUTION OF CLASS PERFORMANCE</a:t>
            </a:r>
          </a:p>
          <a:p>
            <a:endParaRPr lang="en-US" b="1" dirty="0">
              <a:latin typeface="Segoe UI" panose="020B0502040204020203" pitchFamily="34" charset="0"/>
            </a:endParaRP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647A567E-473B-35EF-2A49-C684E23AE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48F8A14-5908-EE50-C654-70C4D1F6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181" y="3626688"/>
            <a:ext cx="4643982" cy="224875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72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848365-7FB0-5BDB-5FDC-19BD61EA43DA}"/>
              </a:ext>
            </a:extLst>
          </p:cNvPr>
          <p:cNvSpPr txBox="1"/>
          <p:nvPr/>
        </p:nvSpPr>
        <p:spPr>
          <a:xfrm>
            <a:off x="726781" y="4346113"/>
            <a:ext cx="507711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DEEP DIVE INTO MISCLASSIFIED CLASSES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DEEPER ARCHITECTURES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AUTOMATED HYPERPARAMTER OPTIMISATION</a:t>
            </a:r>
          </a:p>
        </p:txBody>
      </p:sp>
    </p:spTree>
    <p:extLst>
      <p:ext uri="{BB962C8B-B14F-4D97-AF65-F5344CB8AC3E}">
        <p14:creationId xmlns:p14="http://schemas.microsoft.com/office/powerpoint/2010/main" val="261992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7434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786064" y="1923493"/>
            <a:ext cx="5369218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TEST ACCURACY OF 83.42%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AREAS OF MISCLASSIFICATION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OVERFITTING INDICATES ROOM FOR IMPROVEMENT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</a:rPr>
              <a:t>AREAS FOR IMPROVEMENT: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" panose="020B0502040204020203" pitchFamily="34" charset="0"/>
              </a:rPr>
              <a:t>Automated hyperparameter </a:t>
            </a:r>
            <a:r>
              <a:rPr lang="en-US" b="1" dirty="0" err="1">
                <a:latin typeface="Segoe UI" panose="020B0502040204020203" pitchFamily="34" charset="0"/>
              </a:rPr>
              <a:t>optimisation</a:t>
            </a:r>
            <a:endParaRPr lang="en-US" b="1" dirty="0">
              <a:latin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" panose="020B0502040204020203" pitchFamily="34" charset="0"/>
              </a:rPr>
              <a:t>Deeper architectures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" panose="020B0502040204020203" pitchFamily="34" charset="0"/>
              </a:rPr>
              <a:t>Better data augmentation techniques</a:t>
            </a:r>
          </a:p>
          <a:p>
            <a:endParaRPr lang="en-US" b="1" dirty="0">
              <a:latin typeface="Segoe UI" panose="020B0502040204020203" pitchFamily="34" charset="0"/>
            </a:endParaRPr>
          </a:p>
          <a:p>
            <a:endParaRPr lang="en-US" b="1" dirty="0">
              <a:latin typeface="Segoe UI" panose="020B0502040204020203" pitchFamily="34" charset="0"/>
            </a:endParaRPr>
          </a:p>
        </p:txBody>
      </p:sp>
      <p:pic>
        <p:nvPicPr>
          <p:cNvPr id="52" name="Picture 51" descr="A person and person standing next to a clipboard with a light bulb&#10;&#10;Description automatically generated">
            <a:extLst>
              <a:ext uri="{FF2B5EF4-FFF2-40B4-BE49-F238E27FC236}">
                <a16:creationId xmlns:a16="http://schemas.microsoft.com/office/drawing/2014/main" id="{9A89EBF3-4E00-0D61-9BC1-46E11AD0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30"/>
          <a:stretch/>
        </p:blipFill>
        <p:spPr>
          <a:xfrm>
            <a:off x="5994400" y="0"/>
            <a:ext cx="619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412F-8B61-0055-3544-668395737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C0FE280D-46D5-7BB2-4361-A75B89B2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30E41-DCC6-95D9-228F-99A91704D290}"/>
              </a:ext>
            </a:extLst>
          </p:cNvPr>
          <p:cNvSpPr txBox="1"/>
          <p:nvPr/>
        </p:nvSpPr>
        <p:spPr>
          <a:xfrm>
            <a:off x="726781" y="7434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Ethical and Real-world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9C649-E0BB-008E-A931-A1A45528EEFE}"/>
              </a:ext>
            </a:extLst>
          </p:cNvPr>
          <p:cNvSpPr txBox="1"/>
          <p:nvPr/>
        </p:nvSpPr>
        <p:spPr>
          <a:xfrm>
            <a:off x="726782" y="2710667"/>
            <a:ext cx="5369218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000" b="1" dirty="0">
                <a:latin typeface="Segoe UI" panose="020B0502040204020203" pitchFamily="34" charset="0"/>
              </a:rPr>
              <a:t>Misclassification can lead to larger problems:</a:t>
            </a:r>
          </a:p>
          <a:p>
            <a:endParaRPr lang="en-US" sz="2000" b="1" dirty="0">
              <a:latin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</a:rPr>
              <a:t>Misdiagnosis in Healthcare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</a:rPr>
              <a:t>Racial bias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</a:rPr>
              <a:t>Mistaken identity</a:t>
            </a:r>
          </a:p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2000" b="1" dirty="0">
              <a:latin typeface="Segoe UI" panose="020B0502040204020203" pitchFamily="34" charset="0"/>
            </a:endParaRPr>
          </a:p>
        </p:txBody>
      </p:sp>
      <p:pic>
        <p:nvPicPr>
          <p:cNvPr id="7170" name="Picture 2" descr="AI Ethics in Focus - SwissCognitive AI Radar">
            <a:extLst>
              <a:ext uri="{FF2B5EF4-FFF2-40B4-BE49-F238E27FC236}">
                <a16:creationId xmlns:a16="http://schemas.microsoft.com/office/drawing/2014/main" id="{5E79AB5F-BC7C-B864-055B-307115C1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13255"/>
          <a:stretch/>
        </p:blipFill>
        <p:spPr bwMode="auto">
          <a:xfrm>
            <a:off x="6451600" y="0"/>
            <a:ext cx="574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66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6299-D379-3D4A-15BE-B4F6CF0D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3522-7B49-FB88-F99D-3E8B556C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1" y="-1857933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References: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2D076-6D32-5EBA-D8B3-E8685BC013C8}"/>
              </a:ext>
            </a:extLst>
          </p:cNvPr>
          <p:cNvSpPr txBox="1"/>
          <p:nvPr/>
        </p:nvSpPr>
        <p:spPr>
          <a:xfrm>
            <a:off x="195422" y="1058268"/>
            <a:ext cx="11996578" cy="56015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1400" i="0" dirty="0"/>
              <a:t>“What Is a Neural Network? Definition, Working, Types, and Applications in 2022 |.” Spiceworks, 7 Jan. 2025, www.spiceworks.com/tech/artificial-intelligence/articles/what-is-a-neural-network/.</a:t>
            </a:r>
          </a:p>
          <a:p>
            <a:r>
              <a:rPr lang="en-US" sz="1400" i="0" dirty="0"/>
              <a:t>Ali, Moez. “Introduction to Activation Functions in Neural Networks.” </a:t>
            </a:r>
            <a:r>
              <a:rPr lang="en-US" sz="1400" i="0" dirty="0" err="1"/>
              <a:t>Datacamp</a:t>
            </a:r>
            <a:r>
              <a:rPr lang="en-US" sz="1400" i="0" dirty="0"/>
              <a:t>, 12 Sept. 2024, www.datacamp.com/tutorial/introduction-to-activation-functions-in-neural-networks?utm_source=google&amp;utm_medium=paid_search&amp;utm_campaignid=19589720824&amp;utm_adgroupid=157156376071&amp;utm_device=c&amp;utm_keyword=&amp;utm_matchtype=&amp;utm_network=g&amp;utm_adpostion=&amp;utm_creative=726015683484&amp;utm_targetid=dsa-2218886984380&amp;utm_loc_interest_ms=&amp;utm_loc_physical_ms=9198559&amp;utm_content=&amp;utm_campaign=230119_1-sea~dsa~tofu_2-b2c_3-row-p2_4-prc_5-na_6-na_7-le_8-pdsh-go_9-nb-e_10-na_11-na-jan25&amp;gad_source=1&amp;gclid=CjwKCAiAnKi8BhB0EiwA58DA4TxsPJDlHOP3Zs9i-dIcgM5knfEuTXRC_b8vtwCMWz-q-aeCPVDfKBoCcBkQAvD_BwE. Accessed 14 Jan. 2025.</a:t>
            </a:r>
          </a:p>
          <a:p>
            <a:r>
              <a:rPr lang="en-US" sz="1400" i="0" dirty="0"/>
              <a:t>Chng, Zhe Ming. “Using Normalization Layers to Improve Deep Learning Models.” Machine Learning Mastery, 14 June 2022, machinelearningmastery.com/using-normalization-layers-to-improve-deep-learning-models/.</a:t>
            </a:r>
          </a:p>
          <a:p>
            <a:r>
              <a:rPr lang="en-US" sz="1400" i="0" dirty="0" err="1"/>
              <a:t>GeeksforGeeks</a:t>
            </a:r>
            <a:r>
              <a:rPr lang="en-US" sz="1400" i="0" dirty="0"/>
              <a:t>. “Training and Validation Loss in Deep Learning.” </a:t>
            </a:r>
            <a:r>
              <a:rPr lang="en-US" sz="1400" i="0" dirty="0" err="1"/>
              <a:t>GeeksforGeeks</a:t>
            </a:r>
            <a:r>
              <a:rPr lang="en-US" sz="1400" i="0" dirty="0"/>
              <a:t>, 18 Sept. 2024, www.geeksforgeeks.org/training-and-validation-loss-in-deep-learning/.</a:t>
            </a:r>
          </a:p>
          <a:p>
            <a:r>
              <a:rPr lang="en-US" sz="1400" i="0" dirty="0" err="1"/>
              <a:t>GeeksforGeeks</a:t>
            </a:r>
            <a:r>
              <a:rPr lang="en-US" sz="1400" i="0" dirty="0"/>
              <a:t>. “Why Do We Use Both Validation Set and Test Set?” </a:t>
            </a:r>
            <a:r>
              <a:rPr lang="en-US" sz="1400" i="0" dirty="0" err="1"/>
              <a:t>GeeksforGeeks</a:t>
            </a:r>
            <a:r>
              <a:rPr lang="en-US" sz="1400" i="0" dirty="0"/>
              <a:t>, 13 Feb. 2024, www.geeksforgeeks.org/why-do-we-use-both-validation-set-and-test-set/.</a:t>
            </a:r>
          </a:p>
          <a:p>
            <a:r>
              <a:rPr lang="en-US" sz="1400" i="0" dirty="0"/>
              <a:t>Goodfellow, Ian, et al. Deep Learning. Cambridge, Massachusetts, The MIT Press, 2016, www.deeplearningbook.org/.</a:t>
            </a:r>
          </a:p>
          <a:p>
            <a:r>
              <a:rPr lang="en-US" sz="1400" i="0" dirty="0"/>
              <a:t>Haydar, Mohammad &amp; Helal, Mustakim &amp; Hossain, Syed. (2018). Sentiment Extraction From Bangla Text : A Character Level Supervised Recurrent Neural Network Approach. 1-4. 10.1109/IC4ME2.2018.8465606. </a:t>
            </a:r>
          </a:p>
          <a:p>
            <a:r>
              <a:rPr lang="en-US" sz="1400" i="0" dirty="0" err="1"/>
              <a:t>Hopswork</a:t>
            </a:r>
            <a:r>
              <a:rPr lang="en-US" sz="1400" i="0" dirty="0"/>
              <a:t>. “What Is a Model Architecture? - </a:t>
            </a:r>
            <a:r>
              <a:rPr lang="en-US" sz="1400" i="0" dirty="0" err="1"/>
              <a:t>Hopsworks</a:t>
            </a:r>
            <a:r>
              <a:rPr lang="en-US" sz="1400" i="0" dirty="0"/>
              <a:t>.” Www.hopsworks.ai, www.hopsworks.ai/dictionary/model-architecture.</a:t>
            </a:r>
          </a:p>
          <a:p>
            <a:r>
              <a:rPr lang="en-US" sz="1400" i="0" dirty="0" err="1"/>
              <a:t>Krizhevsky</a:t>
            </a:r>
            <a:r>
              <a:rPr lang="en-US" sz="1400" i="0" dirty="0"/>
              <a:t>, Alex. “CIFAR-10 and CIFAR-100 Datasets.” Toronto.edu, 2009, www.cs.toronto.edu/~kriz/cifar.html.</a:t>
            </a:r>
          </a:p>
          <a:p>
            <a:r>
              <a:rPr lang="en-US" sz="1400" i="0" dirty="0"/>
              <a:t>LeCun, Yann, et al. “Deep Learning.” Nature, vol. 521, no. 7553, May 2015, pp. 436–444, www.nature.com/articles/nature14539, </a:t>
            </a:r>
            <a:r>
              <a:rPr lang="en-US" sz="1400" i="0" dirty="0">
                <a:hlinkClick r:id="rId3"/>
              </a:rPr>
              <a:t>https://doi.org/10.1038/nature14539</a:t>
            </a:r>
            <a:r>
              <a:rPr lang="en-US" sz="1400" i="0" dirty="0"/>
              <a:t>.</a:t>
            </a:r>
          </a:p>
          <a:p>
            <a:r>
              <a:rPr lang="en-GB" sz="1400" i="0" dirty="0" err="1"/>
              <a:t>Nagyfi</a:t>
            </a:r>
            <a:r>
              <a:rPr lang="en-GB" sz="1400" i="0" dirty="0"/>
              <a:t> </a:t>
            </a:r>
            <a:r>
              <a:rPr lang="en-GB" sz="1400" i="0" dirty="0" err="1"/>
              <a:t>Richárd</a:t>
            </a:r>
            <a:r>
              <a:rPr lang="en-GB" sz="1400" i="0" dirty="0"/>
              <a:t>. “The Differences between Artificial and Biological Neural Networks.” Medium, Towards Data Science, 4 Sept. 2018, towardsdatascience.com/the-differences-between-artificial-and-biological-neural-networks-a8b46db828b7.</a:t>
            </a:r>
            <a:endParaRPr lang="en-US" sz="1400" i="0" dirty="0"/>
          </a:p>
          <a:p>
            <a:r>
              <a:rPr lang="en-US" sz="1400" i="0" dirty="0" err="1"/>
              <a:t>Nekouei</a:t>
            </a:r>
            <a:r>
              <a:rPr lang="en-US" sz="1400" i="0" dirty="0"/>
              <a:t>, Farzad. “CIFAR-10 Image Classification with CNN.” Kaggle.com, Kaggle, 19 Aug. 2023, www.kaggle.com/code/farzadnekouei/cifar-10-image-classification-with-cnn#Step-2-%7C-Data-Preparation-and-Exploration. Accessed 19 Jan. 2025.</a:t>
            </a:r>
          </a:p>
          <a:p>
            <a:r>
              <a:rPr lang="en-US" sz="1400" i="0" dirty="0" err="1"/>
              <a:t>Waiss</a:t>
            </a:r>
            <a:r>
              <a:rPr lang="en-US" sz="1400" i="0" dirty="0"/>
              <a:t>, </a:t>
            </a:r>
            <a:r>
              <a:rPr lang="en-US" sz="1400" i="0" dirty="0" err="1"/>
              <a:t>Sulaf</a:t>
            </a:r>
            <a:r>
              <a:rPr lang="en-US" sz="1400" i="0" dirty="0"/>
              <a:t>. “Normalizing a Image Dataset for CNN ? | ResearchGate.” ResearchGate, 2023, www.researchgate.net/post/Normalizing_a_image_dataset_for_CNN.</a:t>
            </a:r>
          </a:p>
          <a:p>
            <a:endParaRPr lang="en-US" sz="1400" i="0" dirty="0"/>
          </a:p>
        </p:txBody>
      </p:sp>
    </p:spTree>
    <p:extLst>
      <p:ext uri="{BB962C8B-B14F-4D97-AF65-F5344CB8AC3E}">
        <p14:creationId xmlns:p14="http://schemas.microsoft.com/office/powerpoint/2010/main" val="386436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733192" y="5358396"/>
            <a:ext cx="353619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+mj-lt"/>
              </a:rPr>
              <a:t>This is the end of my presentation. Thank you for listening.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2748-F27F-F027-0792-64E931374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17E4B4-A642-A3FE-5F14-CA1F702BA5B7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Introduction: Training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18A41-AEEB-F996-BA64-22718B616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D773196-B4AC-1AD1-BCF8-048F9A857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5733" y="2440615"/>
            <a:ext cx="4201583" cy="2449111"/>
            <a:chOff x="518433" y="1806349"/>
            <a:chExt cx="4201583" cy="24491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B976F9-65AC-7DE4-CF05-0D542A954BEB}"/>
                </a:ext>
              </a:extLst>
            </p:cNvPr>
            <p:cNvGrpSpPr/>
            <p:nvPr/>
          </p:nvGrpSpPr>
          <p:grpSpPr>
            <a:xfrm>
              <a:off x="518433" y="1806349"/>
              <a:ext cx="4201583" cy="615553"/>
              <a:chOff x="518433" y="1965426"/>
              <a:chExt cx="4201583" cy="61555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39E0259-D03C-E0CD-93B0-F0771B9FB1D6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F1AD326-7B53-8DAB-C154-BD7B5BA21AA7}"/>
                  </a:ext>
                </a:extLst>
              </p:cNvPr>
              <p:cNvSpPr/>
              <p:nvPr/>
            </p:nvSpPr>
            <p:spPr>
              <a:xfrm>
                <a:off x="1183821" y="1965426"/>
                <a:ext cx="3536195" cy="6155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Epoch is an iterative process</a:t>
                </a:r>
                <a:endParaRPr lang="en-US" sz="2000" b="1" dirty="0"/>
              </a:p>
              <a:p>
                <a:endParaRPr lang="en-US" sz="20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03F59-6D16-5956-FCC5-59515DA208A9}"/>
                </a:ext>
              </a:extLst>
            </p:cNvPr>
            <p:cNvGrpSpPr/>
            <p:nvPr/>
          </p:nvGrpSpPr>
          <p:grpSpPr>
            <a:xfrm>
              <a:off x="518433" y="2873390"/>
              <a:ext cx="4201583" cy="615553"/>
              <a:chOff x="518433" y="2815528"/>
              <a:chExt cx="4201583" cy="61555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D06DAC-5CBC-1A94-FF11-06DFE974EEB5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776B1B-CB23-17FA-67EE-88AC7A850813}"/>
                  </a:ext>
                </a:extLst>
              </p:cNvPr>
              <p:cNvSpPr/>
              <p:nvPr/>
            </p:nvSpPr>
            <p:spPr>
              <a:xfrm>
                <a:off x="1183821" y="2815528"/>
                <a:ext cx="3536195" cy="6155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Weights and biases (Goodfellow et al., 2016).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B98A63-FE9B-8227-46C3-469F09513697}"/>
                </a:ext>
              </a:extLst>
            </p:cNvPr>
            <p:cNvGrpSpPr/>
            <p:nvPr/>
          </p:nvGrpSpPr>
          <p:grpSpPr>
            <a:xfrm>
              <a:off x="518433" y="3947683"/>
              <a:ext cx="4201583" cy="307777"/>
              <a:chOff x="518433" y="3686807"/>
              <a:chExt cx="4201583" cy="307777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2D8724C-78AE-0324-D1BB-90F1E2874201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F443AA-908A-C8C6-3251-C8755F2F4527}"/>
                  </a:ext>
                </a:extLst>
              </p:cNvPr>
              <p:cNvSpPr/>
              <p:nvPr/>
            </p:nvSpPr>
            <p:spPr>
              <a:xfrm>
                <a:off x="1183821" y="3686807"/>
                <a:ext cx="353619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0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MSE vs Cross-Entropy loss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7BFF165-BC47-AD12-450D-183286C03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4EEEDA-2BE5-1409-BA58-8678A564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E5C2CB22-5A0E-250A-C570-FDFC3EE5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</p:spTree>
    <p:extLst>
      <p:ext uri="{BB962C8B-B14F-4D97-AF65-F5344CB8AC3E}">
        <p14:creationId xmlns:p14="http://schemas.microsoft.com/office/powerpoint/2010/main" val="305522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044F8-00DF-5437-A9BC-F26DDBC0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0A82-62BB-7CEB-853D-7EFA741335C4}"/>
              </a:ext>
            </a:extLst>
          </p:cNvPr>
          <p:cNvSpPr txBox="1"/>
          <p:nvPr/>
        </p:nvSpPr>
        <p:spPr>
          <a:xfrm>
            <a:off x="1183821" y="738390"/>
            <a:ext cx="48457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Introduction: Key metrics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DA8A05-53FC-98C5-9F98-49D3D3964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79DF71-C843-2228-50DD-2E7F9959F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976966"/>
            <a:ext cx="4201583" cy="2904068"/>
            <a:chOff x="518433" y="1787200"/>
            <a:chExt cx="4201583" cy="29040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5758A7-6C07-8425-D3DE-437C53BCC371}"/>
                </a:ext>
              </a:extLst>
            </p:cNvPr>
            <p:cNvGrpSpPr/>
            <p:nvPr/>
          </p:nvGrpSpPr>
          <p:grpSpPr>
            <a:xfrm>
              <a:off x="518433" y="1822122"/>
              <a:ext cx="4201579" cy="2869146"/>
              <a:chOff x="518433" y="1981199"/>
              <a:chExt cx="4201579" cy="286914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E8D066B-B4F4-6232-712D-04BCEEFE83DA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6A0E36-3ACB-7C4C-DE1F-42F1C3778598}"/>
                  </a:ext>
                </a:extLst>
              </p:cNvPr>
              <p:cNvSpPr/>
              <p:nvPr/>
            </p:nvSpPr>
            <p:spPr>
              <a:xfrm>
                <a:off x="1183817" y="4111681"/>
                <a:ext cx="3536195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Activation functions e.g. 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ReLU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and 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softmax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(Ali, 2024)</a:t>
                </a:r>
                <a:endParaRPr lang="en-US" sz="1600" b="1" dirty="0"/>
              </a:p>
              <a:p>
                <a:endParaRPr lang="en-US" sz="16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D5EF1F-FBD5-DA07-960A-F64A16FA9CDD}"/>
                </a:ext>
              </a:extLst>
            </p:cNvPr>
            <p:cNvGrpSpPr/>
            <p:nvPr/>
          </p:nvGrpSpPr>
          <p:grpSpPr>
            <a:xfrm>
              <a:off x="518433" y="2873390"/>
              <a:ext cx="4201583" cy="264395"/>
              <a:chOff x="518433" y="2815528"/>
              <a:chExt cx="4201583" cy="26439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FE4F37C-0B1E-925C-583E-8896A2B0F9E5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4884EC-C816-7CC2-4228-C82F97CA94A3}"/>
                  </a:ext>
                </a:extLst>
              </p:cNvPr>
              <p:cNvSpPr/>
              <p:nvPr/>
            </p:nvSpPr>
            <p:spPr>
              <a:xfrm>
                <a:off x="1183821" y="2815528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Generalisation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vs overfitting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5065BA-84B5-54AB-C53B-FE6A565DCE05}"/>
                </a:ext>
              </a:extLst>
            </p:cNvPr>
            <p:cNvGrpSpPr/>
            <p:nvPr/>
          </p:nvGrpSpPr>
          <p:grpSpPr>
            <a:xfrm>
              <a:off x="518433" y="1787200"/>
              <a:ext cx="4201580" cy="2433952"/>
              <a:chOff x="518433" y="1526324"/>
              <a:chExt cx="4201580" cy="243395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A6454EC-7B8D-29C9-C68A-35C793ADBFDD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8315A9-DBEF-AD8B-EE14-9E57ADAA8948}"/>
                  </a:ext>
                </a:extLst>
              </p:cNvPr>
              <p:cNvSpPr/>
              <p:nvPr/>
            </p:nvSpPr>
            <p:spPr>
              <a:xfrm>
                <a:off x="1183818" y="1526324"/>
                <a:ext cx="3536195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Training and validation loss (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GeeksforGeeks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, 2024).  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3867520-929D-1653-4CEE-DD2AA6BF8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731FE0-A472-68C1-5A22-60FEB26DB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A9403FDB-0F22-0C45-62D0-ED39D370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pic>
        <p:nvPicPr>
          <p:cNvPr id="6146" name="Picture 2" descr="Training and Testing loss | Download Scientific Diagram">
            <a:extLst>
              <a:ext uri="{FF2B5EF4-FFF2-40B4-BE49-F238E27FC236}">
                <a16:creationId xmlns:a16="http://schemas.microsoft.com/office/drawing/2014/main" id="{C1448D72-3014-4BD5-51BC-01CC80E5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04" y="1824906"/>
            <a:ext cx="5193141" cy="34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1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D0C3-019D-C1D2-041E-B11A42E1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CFA18-B223-4946-A9D5-B4B98FE31E1E}"/>
              </a:ext>
            </a:extLst>
          </p:cNvPr>
          <p:cNvSpPr txBox="1"/>
          <p:nvPr/>
        </p:nvSpPr>
        <p:spPr>
          <a:xfrm>
            <a:off x="1183820" y="738390"/>
            <a:ext cx="56582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Convolution Neural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09684-7354-CEEC-944F-90DE234F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229" y="0"/>
            <a:ext cx="0" cy="3657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0A9093-C13A-322F-4A5F-5BA7ACB8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881815"/>
            <a:ext cx="4581939" cy="1445736"/>
            <a:chOff x="518433" y="1692049"/>
            <a:chExt cx="4201583" cy="14457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BEE61A3-57A6-ECC0-8E1C-90416203B769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492443"/>
              <a:chOff x="518433" y="1851126"/>
              <a:chExt cx="4201583" cy="49244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8DC19DF-1C8F-302D-0D8E-F481F37BFC52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3B60EF-0959-4299-1565-22B06686023E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Convolutional Neural Networks (CNN) are used for image-related tasks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8A887D-9C1A-2E07-9F06-B8900DF49E84}"/>
                </a:ext>
              </a:extLst>
            </p:cNvPr>
            <p:cNvGrpSpPr/>
            <p:nvPr/>
          </p:nvGrpSpPr>
          <p:grpSpPr>
            <a:xfrm>
              <a:off x="518433" y="2873390"/>
              <a:ext cx="4201583" cy="264395"/>
              <a:chOff x="518433" y="2815528"/>
              <a:chExt cx="4201583" cy="26439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F27EA48-FECF-DB13-046F-247BE7785D6A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040625C-FD73-0165-644D-382E52693DED}"/>
                  </a:ext>
                </a:extLst>
              </p:cNvPr>
              <p:cNvSpPr/>
              <p:nvPr/>
            </p:nvSpPr>
            <p:spPr>
              <a:xfrm>
                <a:off x="1183821" y="2815528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Detect edges, textures shapes</a:t>
                </a:r>
              </a:p>
            </p:txBody>
          </p: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7CB0A3A-868E-FB6B-2248-017BC8875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85B9505F-0F5C-A96B-C366-EE9CAFD5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4D4352-13A5-3347-C688-B0EEAF806717}"/>
              </a:ext>
            </a:extLst>
          </p:cNvPr>
          <p:cNvGrpSpPr/>
          <p:nvPr/>
        </p:nvGrpSpPr>
        <p:grpSpPr>
          <a:xfrm>
            <a:off x="6366005" y="1983264"/>
            <a:ext cx="4581939" cy="523731"/>
            <a:chOff x="518433" y="3727980"/>
            <a:chExt cx="4201583" cy="52373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3F8C5A7-2B85-828D-7C8A-C76F40728A74}"/>
                </a:ext>
              </a:extLst>
            </p:cNvPr>
            <p:cNvSpPr/>
            <p:nvPr/>
          </p:nvSpPr>
          <p:spPr>
            <a:xfrm>
              <a:off x="518433" y="3727980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D627E6-8A9F-EFC2-9952-89604AA2492A}"/>
                </a:ext>
              </a:extLst>
            </p:cNvPr>
            <p:cNvSpPr/>
            <p:nvPr/>
          </p:nvSpPr>
          <p:spPr>
            <a:xfrm>
              <a:off x="1183821" y="3759268"/>
              <a:ext cx="3536195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Convolutional filters and multiple layers (Spiceworks, 2025).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ED56D7-4152-7A71-6996-887AC9A26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04037" y="0"/>
            <a:ext cx="0" cy="3657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 descr="This image is a woman's hand writing on a piece of paper. ">
            <a:extLst>
              <a:ext uri="{FF2B5EF4-FFF2-40B4-BE49-F238E27FC236}">
                <a16:creationId xmlns:a16="http://schemas.microsoft.com/office/drawing/2014/main" id="{0DC72FEE-0CC6-2096-30B7-9695F68F9297}"/>
              </a:ext>
            </a:extLst>
          </p:cNvPr>
          <p:cNvGrpSpPr/>
          <p:nvPr/>
        </p:nvGrpSpPr>
        <p:grpSpPr>
          <a:xfrm>
            <a:off x="6096000" y="-3503389"/>
            <a:ext cx="6072646" cy="5747573"/>
            <a:chOff x="4597682" y="-439156"/>
            <a:chExt cx="7594319" cy="7252450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BA5EA904-5816-1E43-6848-795778293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F5CC7F1E-DF31-9E50-3E35-5D2583DC7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B83386-7802-17B9-6CF9-D463EB4DA9C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Introduction to Convolution Neural Network - GeeksforGeeks">
            <a:extLst>
              <a:ext uri="{FF2B5EF4-FFF2-40B4-BE49-F238E27FC236}">
                <a16:creationId xmlns:a16="http://schemas.microsoft.com/office/drawing/2014/main" id="{C52F121E-8BDA-3265-661A-ADF5F9A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5" y="3918657"/>
            <a:ext cx="68865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0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13D7E-23BD-DB55-DAED-78B09CF7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1329F-1316-8F1B-4D87-B0F36300B524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Dataset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384092-356B-4552-7DDB-4D7150101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4CEAE8-6680-92FB-1903-0CF790AC1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2007318"/>
            <a:ext cx="4201583" cy="3486966"/>
            <a:chOff x="518433" y="1817552"/>
            <a:chExt cx="4201583" cy="34869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3A81A1A-EC10-9080-4971-1B3B8CFA4E54}"/>
                </a:ext>
              </a:extLst>
            </p:cNvPr>
            <p:cNvGrpSpPr/>
            <p:nvPr/>
          </p:nvGrpSpPr>
          <p:grpSpPr>
            <a:xfrm>
              <a:off x="518433" y="1817552"/>
              <a:ext cx="4201583" cy="246221"/>
              <a:chOff x="518433" y="1976629"/>
              <a:chExt cx="4201583" cy="24622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6F85599-0A23-59DB-4BAF-0AF68535EC4C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CE2531-D22E-2D5B-2496-5C97BA60D769}"/>
                  </a:ext>
                </a:extLst>
              </p:cNvPr>
              <p:cNvSpPr/>
              <p:nvPr/>
            </p:nvSpPr>
            <p:spPr>
              <a:xfrm>
                <a:off x="1183821" y="1976629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CIFAR-10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4E5F45-0E7A-F5CA-A88B-63CCE54DC1A3}"/>
                </a:ext>
              </a:extLst>
            </p:cNvPr>
            <p:cNvGrpSpPr/>
            <p:nvPr/>
          </p:nvGrpSpPr>
          <p:grpSpPr>
            <a:xfrm>
              <a:off x="518433" y="2811274"/>
              <a:ext cx="4201583" cy="492443"/>
              <a:chOff x="518433" y="2753412"/>
              <a:chExt cx="4201583" cy="49244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28553EF-467B-27A1-9FFA-77AC999D2E92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C9D353-AB23-2B86-61A9-71CD4D7EBF5C}"/>
                  </a:ext>
                </a:extLst>
              </p:cNvPr>
              <p:cNvSpPr/>
              <p:nvPr/>
            </p:nvSpPr>
            <p:spPr>
              <a:xfrm>
                <a:off x="1183821" y="2753412"/>
                <a:ext cx="3536195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Created by Alex 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Krizhevsky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, Vinod Nair, Geoffrey Hinton.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E69147-7A43-A438-CCD8-E694D4D93239}"/>
                </a:ext>
              </a:extLst>
            </p:cNvPr>
            <p:cNvGrpSpPr/>
            <p:nvPr/>
          </p:nvGrpSpPr>
          <p:grpSpPr>
            <a:xfrm>
              <a:off x="518433" y="3984286"/>
              <a:ext cx="4201583" cy="246221"/>
              <a:chOff x="518433" y="3723410"/>
              <a:chExt cx="4201583" cy="24622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D2EC361-0DE4-31C1-3A5E-69DA3D9DB210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637CCF-9FA5-A44D-F87F-8475162DE179}"/>
                  </a:ext>
                </a:extLst>
              </p:cNvPr>
              <p:cNvSpPr/>
              <p:nvPr/>
            </p:nvSpPr>
            <p:spPr>
              <a:xfrm>
                <a:off x="1183821" y="372341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60,000 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colour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images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E28F14-4339-94CA-DF43-F0F9B400B726}"/>
                </a:ext>
              </a:extLst>
            </p:cNvPr>
            <p:cNvGrpSpPr/>
            <p:nvPr/>
          </p:nvGrpSpPr>
          <p:grpSpPr>
            <a:xfrm>
              <a:off x="518433" y="5031794"/>
              <a:ext cx="4201583" cy="272724"/>
              <a:chOff x="518433" y="4567905"/>
              <a:chExt cx="4201583" cy="272724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324B8B9-A349-59B2-6318-0D91F2FB0D5B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7CECED-C6D7-4D6B-B079-0254E56990AE}"/>
                  </a:ext>
                </a:extLst>
              </p:cNvPr>
              <p:cNvSpPr/>
              <p:nvPr/>
            </p:nvSpPr>
            <p:spPr>
              <a:xfrm>
                <a:off x="1183821" y="4567905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10 distinct classes (</a:t>
                </a:r>
                <a:r>
                  <a:rPr lang="en-US" sz="16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Krizhevsky</a:t>
                </a:r>
                <a:r>
                  <a:rPr lang="en-US" sz="16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, 2009).  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76A2ED8-BADF-C559-98D2-FF48DC26C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C1A54A-5531-1175-3E70-9DA8C8D6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439C23E3-933D-6FDA-341E-3C960B8B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5E234-59D8-290D-0420-A62D0DD1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7" y="1116382"/>
            <a:ext cx="6738210" cy="52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32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97F12-9BD6-2CC3-999D-0C00425B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2B4-4716-60FB-9C45-C110CC08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45" y="3591324"/>
            <a:ext cx="10515600" cy="28527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b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Developing a neural network model using the CIFAR-10 dataset for object recognition.</a:t>
            </a:r>
            <a:b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0664A-C5B1-0C1A-5A4B-0A6BECFB6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659796">
            <a:off x="1096583" y="-6542183"/>
            <a:ext cx="8948964" cy="12105059"/>
            <a:chOff x="4855953" y="-2833465"/>
            <a:chExt cx="8948964" cy="1210505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FE05B9BE-143A-D4B4-D7A7-CDA51C78ABB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DB70459E-2F3A-18F0-FC82-1F30F461832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2A6BD22-0F1E-AF0F-F05E-0F39DCDDFFE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349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9029-4D1B-0650-BE4E-BC125B6D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94" y="2858246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  <a:b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CC3641-AE87-7A41-36EB-C6F5085C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8659796">
            <a:off x="1096583" y="-6542183"/>
            <a:ext cx="8948964" cy="12105059"/>
            <a:chOff x="4855953" y="-2833465"/>
            <a:chExt cx="8948964" cy="1210505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563BC514-58C6-1345-9094-31AD534F327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7C1CF07E-2EFD-F2BA-EFB7-6B2A7F842EB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00419DBE-A726-E22A-89D8-5E3EAD943C2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672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62BBE-6C6D-F326-3EC0-72AC1DAF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6B3C2-B5B3-0F48-D312-7F70DF69ECB6}"/>
              </a:ext>
            </a:extLst>
          </p:cNvPr>
          <p:cNvSpPr txBox="1"/>
          <p:nvPr/>
        </p:nvSpPr>
        <p:spPr>
          <a:xfrm>
            <a:off x="1183820" y="738390"/>
            <a:ext cx="68044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 set partitioning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96BB2F-3074-EEC7-821E-34BDB7AE8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C78CFB-A727-ED50-26F8-5C540F645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987616"/>
            <a:ext cx="4201581" cy="1391600"/>
            <a:chOff x="518433" y="1797850"/>
            <a:chExt cx="4201581" cy="13916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C8E4D9-4B43-60F9-E3C8-766AA8DD9CF8}"/>
                </a:ext>
              </a:extLst>
            </p:cNvPr>
            <p:cNvGrpSpPr/>
            <p:nvPr/>
          </p:nvGrpSpPr>
          <p:grpSpPr>
            <a:xfrm>
              <a:off x="518433" y="1797850"/>
              <a:ext cx="4201581" cy="276999"/>
              <a:chOff x="518433" y="1956927"/>
              <a:chExt cx="4201581" cy="276999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FE98153-CA5E-F67C-FADC-241D2D8F53B9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1D1F47-6804-33F6-CF6C-1C1CE9EB1AAF}"/>
                  </a:ext>
                </a:extLst>
              </p:cNvPr>
              <p:cNvSpPr/>
              <p:nvPr/>
            </p:nvSpPr>
            <p:spPr>
              <a:xfrm>
                <a:off x="1183819" y="1956927"/>
                <a:ext cx="3536195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train_test_split</a:t>
                </a:r>
                <a:r>
                  <a:rPr lang="en-US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function 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7DA2CC-355E-B499-98B8-EA8C0E67A0E3}"/>
                </a:ext>
              </a:extLst>
            </p:cNvPr>
            <p:cNvGrpSpPr/>
            <p:nvPr/>
          </p:nvGrpSpPr>
          <p:grpSpPr>
            <a:xfrm>
              <a:off x="518433" y="2905489"/>
              <a:ext cx="4201581" cy="283961"/>
              <a:chOff x="518433" y="2847627"/>
              <a:chExt cx="4201581" cy="2839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836FAB8-49FA-6639-5B8A-3B51BB27141D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0B12C3-571F-E5A5-4606-8DF712BE698B}"/>
                  </a:ext>
                </a:extLst>
              </p:cNvPr>
              <p:cNvSpPr/>
              <p:nvPr/>
            </p:nvSpPr>
            <p:spPr>
              <a:xfrm>
                <a:off x="1183819" y="2854589"/>
                <a:ext cx="3536195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Splits original data into two subsets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FE04847-0BCF-7863-31B4-FF4FB729F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02352C-8545-25CB-4229-42BC69FA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FC0E2C86-B3F4-B12D-4E9C-418B1A3E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A8CFB9-5BFF-638E-35B3-96C599F5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9" y="3997340"/>
            <a:ext cx="9650172" cy="6001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FF5E7-CADF-5D21-6113-3F4E3B074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7600" y="2014281"/>
            <a:ext cx="4201583" cy="1601506"/>
            <a:chOff x="518433" y="3984286"/>
            <a:chExt cx="4201583" cy="16015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E2F823-927A-7AC7-ECF2-8E814AA83B05}"/>
                </a:ext>
              </a:extLst>
            </p:cNvPr>
            <p:cNvGrpSpPr/>
            <p:nvPr/>
          </p:nvGrpSpPr>
          <p:grpSpPr>
            <a:xfrm>
              <a:off x="518433" y="3984286"/>
              <a:ext cx="4201583" cy="276999"/>
              <a:chOff x="518433" y="3723410"/>
              <a:chExt cx="4201583" cy="276999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9082018-BCBA-4084-FD27-BA5729F15CFD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F458A98-912B-B096-2538-BE30BAF3017B}"/>
                  </a:ext>
                </a:extLst>
              </p:cNvPr>
              <p:cNvSpPr/>
              <p:nvPr/>
            </p:nvSpPr>
            <p:spPr>
              <a:xfrm>
                <a:off x="1183821" y="3723410"/>
                <a:ext cx="3536195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Training set: train model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CC3A3A-C80D-B09B-72C4-3C304F0BCD9C}"/>
                </a:ext>
              </a:extLst>
            </p:cNvPr>
            <p:cNvGrpSpPr/>
            <p:nvPr/>
          </p:nvGrpSpPr>
          <p:grpSpPr>
            <a:xfrm>
              <a:off x="518433" y="5031794"/>
              <a:ext cx="4201583" cy="553998"/>
              <a:chOff x="518433" y="4567905"/>
              <a:chExt cx="4201583" cy="553998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66BA1891-6CFD-3A2F-B566-41E0B46EF328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7ED9B7-2E58-5C5B-25B4-FA86F5139420}"/>
                  </a:ext>
                </a:extLst>
              </p:cNvPr>
              <p:cNvSpPr/>
              <p:nvPr/>
            </p:nvSpPr>
            <p:spPr>
              <a:xfrm>
                <a:off x="1183821" y="4567905"/>
                <a:ext cx="3536195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Validation set: evaluate model’s 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9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purl.org/dc/elements/1.1/"/>
    <ds:schemaRef ds:uri="16c05727-aa75-4e4a-9b5f-8a80a116589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71af3243-3dd4-4a8d-8c0d-dd76da1f02a5"/>
    <ds:schemaRef ds:uri="http://schemas.microsoft.com/office/infopath/2007/PartnerControls"/>
    <ds:schemaRef ds:uri="230e9df3-be65-4c73-a93b-d1236ebd677e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2168</Words>
  <Application>Microsoft Office PowerPoint</Application>
  <PresentationFormat>Widescreen</PresentationFormat>
  <Paragraphs>276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Courier New</vt:lpstr>
      <vt:lpstr>Segoe UI</vt:lpstr>
      <vt:lpstr>Times New Roman</vt:lpstr>
      <vt:lpstr>Office Theme</vt:lpstr>
      <vt:lpstr>Human resources slide 1</vt:lpstr>
      <vt:lpstr>Human resources slide 2</vt:lpstr>
      <vt:lpstr>Human resources slide 2</vt:lpstr>
      <vt:lpstr>Human resources slide 2</vt:lpstr>
      <vt:lpstr>Human resources slide 2</vt:lpstr>
      <vt:lpstr>Human resources slide 2</vt:lpstr>
      <vt:lpstr>Objective Developing a neural network model using the CIFAR-10 dataset for object recognition. </vt:lpstr>
      <vt:lpstr>Methodology </vt:lpstr>
      <vt:lpstr>Human resources slide 2</vt:lpstr>
      <vt:lpstr>Human resources slide 3</vt:lpstr>
      <vt:lpstr>Human resources slide 3</vt:lpstr>
      <vt:lpstr>Human resources slide 3</vt:lpstr>
      <vt:lpstr>Human resources slide 3</vt:lpstr>
      <vt:lpstr>Human resources slide 3</vt:lpstr>
      <vt:lpstr>Human resources slide 3</vt:lpstr>
      <vt:lpstr>Human resources slide 4</vt:lpstr>
      <vt:lpstr>Findings</vt:lpstr>
      <vt:lpstr>Human resources slide 5</vt:lpstr>
      <vt:lpstr>Human resources slide 5</vt:lpstr>
      <vt:lpstr>Human resources slide 5</vt:lpstr>
      <vt:lpstr>Human resources slide 5</vt:lpstr>
      <vt:lpstr>Human resources slide 8</vt:lpstr>
      <vt:lpstr>Human resources slide 8</vt:lpstr>
      <vt:lpstr>Human resources slide 8</vt:lpstr>
      <vt:lpstr>References: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2025-01-20T20:57:06Z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